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</p:sldIdLst>
  <p:sldSz cy="6858000" cx="9144000"/>
  <p:notesSz cx="6858000" cy="9144000"/>
  <p:embeddedFontLst>
    <p:embeddedFont>
      <p:font typeface="Caveat"/>
      <p:regular r:id="rId41"/>
      <p:bold r:id="rId42"/>
    </p:embeddedFont>
    <p:embeddedFont>
      <p:font typeface="Tahoma"/>
      <p:regular r:id="rId43"/>
      <p:bold r:id="rId4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tableStyles.xml><?xml version="1.0" encoding="utf-8"?>
<a:tblStyleLst xmlns:a="http://schemas.openxmlformats.org/drawingml/2006/main" xmlns:r="http://schemas.openxmlformats.org/officeDocument/2006/relationships" def="{9CB1308C-06B8-4A6C-84F7-1633B1D33A3E}">
  <a:tblStyle styleId="{9CB1308C-06B8-4A6C-84F7-1633B1D33A3E}" styleName="Table_0"/>
  <a:tblStyle styleId="{A5778089-30B4-4F8C-88C8-DC46D59584F1}" styleName="Table_1">
    <a:wholeTbl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med" w="med" type="none"/>
              <a:tailEnd len="med" w="med" type="none"/>
            </a:ln>
          </a:insideV>
        </a:tcBdr>
      </a:tcStyle>
    </a:wholeTb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20" Type="http://schemas.openxmlformats.org/officeDocument/2006/relationships/slide" Target="slides/slide15.xml"/><Relationship Id="rId42" Type="http://schemas.openxmlformats.org/officeDocument/2006/relationships/font" Target="fonts/Caveat-bold.fntdata"/><Relationship Id="rId41" Type="http://schemas.openxmlformats.org/officeDocument/2006/relationships/font" Target="fonts/Caveat-regular.fntdata"/><Relationship Id="rId22" Type="http://schemas.openxmlformats.org/officeDocument/2006/relationships/slide" Target="slides/slide17.xml"/><Relationship Id="rId44" Type="http://schemas.openxmlformats.org/officeDocument/2006/relationships/font" Target="fonts/Tahoma-bold.fntdata"/><Relationship Id="rId21" Type="http://schemas.openxmlformats.org/officeDocument/2006/relationships/slide" Target="slides/slide16.xml"/><Relationship Id="rId43" Type="http://schemas.openxmlformats.org/officeDocument/2006/relationships/font" Target="fonts/Tahoma-regular.fntdata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slide" Target="slides/slide30.xml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slide" Target="slides/slide32.xml"/><Relationship Id="rId14" Type="http://schemas.openxmlformats.org/officeDocument/2006/relationships/slide" Target="slides/slide9.xml"/><Relationship Id="rId36" Type="http://schemas.openxmlformats.org/officeDocument/2006/relationships/slide" Target="slides/slide31.xml"/><Relationship Id="rId17" Type="http://schemas.openxmlformats.org/officeDocument/2006/relationships/slide" Target="slides/slide12.xml"/><Relationship Id="rId39" Type="http://schemas.openxmlformats.org/officeDocument/2006/relationships/slide" Target="slides/slide34.xml"/><Relationship Id="rId16" Type="http://schemas.openxmlformats.org/officeDocument/2006/relationships/slide" Target="slides/slide11.xml"/><Relationship Id="rId38" Type="http://schemas.openxmlformats.org/officeDocument/2006/relationships/slide" Target="slides/slide33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 txBox="1"/>
          <p:nvPr>
            <p:ph idx="2" type="hdr"/>
          </p:nvPr>
        </p:nvSpPr>
        <p:spPr>
          <a:xfrm>
            <a:off x="0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" name="Shape 4"/>
          <p:cNvSpPr txBox="1"/>
          <p:nvPr>
            <p:ph idx="10" type="dt"/>
          </p:nvPr>
        </p:nvSpPr>
        <p:spPr>
          <a:xfrm>
            <a:off x="3884612" y="0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" name="Shape 5"/>
          <p:cNvSpPr/>
          <p:nvPr>
            <p:ph idx="3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6" name="Shape 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Char char="●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Char char="○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Char char="■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1" type="ftr"/>
          </p:nvPr>
        </p:nvSpPr>
        <p:spPr>
          <a:xfrm>
            <a:off x="0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hape 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86" name="Shape 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http://www.graphicdesignbasics.com/2010/graphic-design-spotlight-animation-and-animators-part-i.html</a:t>
            </a:r>
          </a:p>
        </p:txBody>
      </p:sp>
      <p:sp>
        <p:nvSpPr>
          <p:cNvPr id="87" name="Shape 87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57" name="Shape 15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68" name="Shape 16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4" name="Shape 2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6" name="Shape 2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Shape 22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8" name="Shape 22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8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Shape 23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0" name="Shape 2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6" name="Shape 26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15 slides/ group.. 5 rows/ columns in chart.. 3 people per group…each person does one of each transformation in selected row/column. </a:t>
            </a:r>
          </a:p>
        </p:txBody>
      </p:sp>
      <p:sp>
        <p:nvSpPr>
          <p:cNvPr id="98" name="Shape 98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0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Shape 29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2" name="Shape 2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3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Shape 30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5" name="Shape 30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Shape 31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8" name="Shape 31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30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Shape 33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2" name="Shape 33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4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Shape 34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6" name="Shape 34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0" name="Shape 3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2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Shape 37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4" name="Shape 37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8" name="Shape 38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0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Shape 40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2" name="Shape 4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05" name="Shape 10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*change up that table so that every row/column/ diagonal has at least two isometries and one dilation?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*Make the table bigger so that it has more requirements?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*provide a minimum slide requirement? </a:t>
            </a:r>
          </a:p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*provide a suggestion for how many moving parts they must have in their flipbook? </a:t>
            </a:r>
          </a:p>
        </p:txBody>
      </p:sp>
      <p:sp>
        <p:nvSpPr>
          <p:cNvPr id="106" name="Shape 106"/>
          <p:cNvSpPr txBox="1"/>
          <p:nvPr>
            <p:ph idx="12" type="sldNum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4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Shape 415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6" name="Shape 41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0" name="Shape 43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43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45" name="Shape 44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58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Shape 4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60" name="Shape 46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73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Shape 47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75" name="Shape 47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88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Shape 48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90" name="Shape 49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Shape 11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Shape 11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5" name="Shape 11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1" name="Shape 12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8" name="Shape 128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35" name="Shape 135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Shape 14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3884612" y="8685213"/>
            <a:ext cx="2971800" cy="457200"/>
          </a:xfrm>
          <a:prstGeom prst="rect">
            <a:avLst/>
          </a:prstGeom>
        </p:spPr>
        <p:txBody>
          <a:bodyPr anchorCtr="0" anchor="b" bIns="45700" lIns="91425" rIns="91425" tIns="4570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‹#›</a:t>
            </a:fld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48" name="Shape 14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74" name="Shape 74"/>
          <p:cNvSpPr txBox="1"/>
          <p:nvPr>
            <p:ph idx="1" type="body"/>
          </p:nvPr>
        </p:nvSpPr>
        <p:spPr>
          <a:xfrm rot="5400000">
            <a:off x="2309018" y="-251616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/>
          <p:nvPr>
            <p:ph type="title"/>
          </p:nvPr>
        </p:nvSpPr>
        <p:spPr>
          <a:xfrm rot="5400000">
            <a:off x="4732337" y="2171702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80" name="Shape 80"/>
          <p:cNvSpPr txBox="1"/>
          <p:nvPr>
            <p:ph idx="1" type="body"/>
          </p:nvPr>
        </p:nvSpPr>
        <p:spPr>
          <a:xfrm rot="5400000">
            <a:off x="541337" y="190502"/>
            <a:ext cx="5851525" cy="60197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2" name="Shape 8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ctrTitle"/>
          </p:nvPr>
        </p:nvSpPr>
        <p:spPr>
          <a:xfrm>
            <a:off x="685800" y="2130426"/>
            <a:ext cx="7772400" cy="1470024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27" name="Shape 27"/>
          <p:cNvSpPr txBox="1"/>
          <p:nvPr>
            <p:ph idx="1" type="subTitle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buClr>
                <a:srgbClr val="888888"/>
              </a:buClr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722312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722312" y="2906715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360"/>
              </a:spcBef>
              <a:buClr>
                <a:srgbClr val="888888"/>
              </a:buClr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20"/>
              </a:spcBef>
              <a:buClr>
                <a:srgbClr val="888888"/>
              </a:buClr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280"/>
              </a:spcBef>
              <a:buClr>
                <a:srgbClr val="888888"/>
              </a:buClr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4" name="Shape 34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5" name="Shape 35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39" name="Shape 39"/>
          <p:cNvSpPr txBox="1"/>
          <p:nvPr>
            <p:ph idx="1" type="body"/>
          </p:nvPr>
        </p:nvSpPr>
        <p:spPr>
          <a:xfrm>
            <a:off x="457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0" name="Shape 40"/>
          <p:cNvSpPr txBox="1"/>
          <p:nvPr>
            <p:ph idx="2" type="body"/>
          </p:nvPr>
        </p:nvSpPr>
        <p:spPr>
          <a:xfrm>
            <a:off x="4648200" y="1600201"/>
            <a:ext cx="4038599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457202" y="1535112"/>
            <a:ext cx="4040187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2" type="body"/>
          </p:nvPr>
        </p:nvSpPr>
        <p:spPr>
          <a:xfrm>
            <a:off x="457202" y="2174875"/>
            <a:ext cx="4040187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3" type="body"/>
          </p:nvPr>
        </p:nvSpPr>
        <p:spPr>
          <a:xfrm>
            <a:off x="4645026" y="1535112"/>
            <a:ext cx="404177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4" type="body"/>
          </p:nvPr>
        </p:nvSpPr>
        <p:spPr>
          <a:xfrm>
            <a:off x="4645026" y="2174875"/>
            <a:ext cx="4041774" cy="395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55" name="Shape 55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title"/>
          </p:nvPr>
        </p:nvSpPr>
        <p:spPr>
          <a:xfrm>
            <a:off x="457202" y="273050"/>
            <a:ext cx="3008313" cy="1162049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0" name="Shape 60"/>
          <p:cNvSpPr txBox="1"/>
          <p:nvPr>
            <p:ph idx="1" type="body"/>
          </p:nvPr>
        </p:nvSpPr>
        <p:spPr>
          <a:xfrm>
            <a:off x="3575051" y="273052"/>
            <a:ext cx="5111751" cy="585311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2" type="body"/>
          </p:nvPr>
        </p:nvSpPr>
        <p:spPr>
          <a:xfrm>
            <a:off x="457202" y="1435101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 txBox="1"/>
          <p:nvPr>
            <p:ph type="title"/>
          </p:nvPr>
        </p:nvSpPr>
        <p:spPr>
          <a:xfrm>
            <a:off x="1792288" y="4800601"/>
            <a:ext cx="5486399" cy="5667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0"/>
              </a:spcBef>
              <a:buClr>
                <a:schemeClr val="dk1"/>
              </a:buClr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67" name="Shape 67"/>
          <p:cNvSpPr/>
          <p:nvPr>
            <p:ph idx="2" type="pic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640"/>
              </a:spcBef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560"/>
              </a:spcBef>
              <a:buClr>
                <a:schemeClr val="dk1"/>
              </a:buClr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480"/>
              </a:spcBef>
              <a:buClr>
                <a:schemeClr val="dk1"/>
              </a:buClr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400"/>
              </a:spcBef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8" name="Shape 68"/>
          <p:cNvSpPr txBox="1"/>
          <p:nvPr>
            <p:ph idx="1" type="body"/>
          </p:nvPr>
        </p:nvSpPr>
        <p:spPr>
          <a:xfrm>
            <a:off x="1792288" y="5367339"/>
            <a:ext cx="5486399" cy="804861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280"/>
              </a:spcBef>
              <a:buClr>
                <a:schemeClr val="dk1"/>
              </a:buClr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240"/>
              </a:spcBef>
              <a:buClr>
                <a:schemeClr val="dk1"/>
              </a:buClr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200"/>
              </a:spcBef>
              <a:buClr>
                <a:schemeClr val="dk1"/>
              </a:buClr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180"/>
              </a:spcBef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Clr>
                <a:schemeClr val="dk1"/>
              </a:buClr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buNone/>
              <a:defRPr sz="1800"/>
            </a:lvl2pPr>
            <a:lvl3pPr indent="0" lvl="2">
              <a:spcBef>
                <a:spcPts val="0"/>
              </a:spcBef>
              <a:buNone/>
              <a:defRPr sz="1800"/>
            </a:lvl3pPr>
            <a:lvl4pPr indent="0" lvl="3">
              <a:spcBef>
                <a:spcPts val="0"/>
              </a:spcBef>
              <a:buNone/>
              <a:defRPr sz="1800"/>
            </a:lvl4pPr>
            <a:lvl5pPr indent="0" lvl="4">
              <a:spcBef>
                <a:spcPts val="0"/>
              </a:spcBef>
              <a:buNone/>
              <a:defRPr sz="1800"/>
            </a:lvl5pPr>
            <a:lvl6pPr indent="0" lvl="5">
              <a:spcBef>
                <a:spcPts val="0"/>
              </a:spcBef>
              <a:buNone/>
              <a:defRPr sz="1800"/>
            </a:lvl6pPr>
            <a:lvl7pPr indent="0" lvl="6">
              <a:spcBef>
                <a:spcPts val="0"/>
              </a:spcBef>
              <a:buNone/>
              <a:defRPr sz="1800"/>
            </a:lvl7pPr>
            <a:lvl8pPr indent="0" lvl="7">
              <a:spcBef>
                <a:spcPts val="0"/>
              </a:spcBef>
              <a:buNone/>
              <a:defRPr sz="1800"/>
            </a:lvl8pPr>
            <a:lvl9pPr indent="0" lvl="8">
              <a:spcBef>
                <a:spcPts val="0"/>
              </a:spcBef>
              <a:buNone/>
              <a:defRPr sz="1800"/>
            </a:lvl9pPr>
          </a:lstStyle>
          <a:p/>
        </p:txBody>
      </p:sp>
      <p:sp>
        <p:nvSpPr>
          <p:cNvPr id="11" name="Shape 11"/>
          <p:cNvSpPr txBox="1"/>
          <p:nvPr>
            <p:ph idx="1" type="body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" name="Shape 12"/>
          <p:cNvSpPr txBox="1"/>
          <p:nvPr>
            <p:ph idx="10" type="dt"/>
          </p:nvPr>
        </p:nvSpPr>
        <p:spPr>
          <a:xfrm>
            <a:off x="457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1" type="ftr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6553200" y="6356351"/>
            <a:ext cx="2133599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buSzPct val="25000"/>
              <a:buNone/>
            </a:pPr>
            <a:fld id="{00000000-1234-1234-1234-123412341234}" type="slidenum">
              <a:rPr b="0" i="0" lang="en-US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Relationship Id="rId4" Type="http://schemas.openxmlformats.org/officeDocument/2006/relationships/image" Target="../media/image3.png"/><Relationship Id="rId5" Type="http://schemas.openxmlformats.org/officeDocument/2006/relationships/hyperlink" Target="http://www.teacherspayteachers.com/Store/Stefbub" TargetMode="External"/><Relationship Id="rId6" Type="http://schemas.openxmlformats.org/officeDocument/2006/relationships/image" Target="../media/image4.jpg"/><Relationship Id="rId7" Type="http://schemas.openxmlformats.org/officeDocument/2006/relationships/hyperlink" Target="https://www.google.com/url?sa=i&amp;rct=j&amp;q=&amp;esrc=s&amp;source=images&amp;cd=&amp;cad=rja&amp;uact=8&amp;ved=0ahUKEwjH1pner8TQAhVC3SYKHZGFDKQQjRwIBw&amp;url=http://www.graphicdesignbasics.com/2010/graphic-design-spotlight-animation-and-animators-part-i.html&amp;bvm=bv.139782543,d.eWE&amp;psig=AFQjCNEQN8rAYbhbCRvaw9aSiekPhq5tSQ&amp;ust=1480179191295592" TargetMode="External"/><Relationship Id="rId8" Type="http://schemas.openxmlformats.org/officeDocument/2006/relationships/image" Target="../media/image2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5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5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5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5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5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5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5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5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5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5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5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5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8.xml"/><Relationship Id="rId3" Type="http://schemas.openxmlformats.org/officeDocument/2006/relationships/image" Target="../media/image5.png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9.xml"/><Relationship Id="rId3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0.xml"/><Relationship Id="rId3" Type="http://schemas.openxmlformats.org/officeDocument/2006/relationships/image" Target="../media/image5.png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1.xml"/><Relationship Id="rId3" Type="http://schemas.openxmlformats.org/officeDocument/2006/relationships/image" Target="../media/image5.png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2.xml"/><Relationship Id="rId3" Type="http://schemas.openxmlformats.org/officeDocument/2006/relationships/image" Target="../media/image5.png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5.pn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4.xml"/><Relationship Id="rId3" Type="http://schemas.openxmlformats.org/officeDocument/2006/relationships/image" Target="../media/image5.png"/></Relationships>
</file>

<file path=ppt/slides/_rels/slide35.xml.rels><?xml version="1.0" encoding="UTF-8" standalone="yes"?><Relationships xmlns="http://schemas.openxmlformats.org/package/2006/relationships"><Relationship Id="rId20" Type="http://schemas.openxmlformats.org/officeDocument/2006/relationships/image" Target="../media/image9.gif"/><Relationship Id="rId11" Type="http://schemas.openxmlformats.org/officeDocument/2006/relationships/image" Target="../media/image7.png"/><Relationship Id="rId22" Type="http://schemas.openxmlformats.org/officeDocument/2006/relationships/image" Target="../media/image13.jpg"/><Relationship Id="rId10" Type="http://schemas.openxmlformats.org/officeDocument/2006/relationships/image" Target="../media/image10.png"/><Relationship Id="rId21" Type="http://schemas.openxmlformats.org/officeDocument/2006/relationships/hyperlink" Target="https://www.teacherspayteachers.com/Product/Highly-Effective-Strategy-for-Teaching-Right-Triangles-FREEBIE-730259" TargetMode="External"/><Relationship Id="rId13" Type="http://schemas.openxmlformats.org/officeDocument/2006/relationships/image" Target="../media/image12.png"/><Relationship Id="rId12" Type="http://schemas.openxmlformats.org/officeDocument/2006/relationships/hyperlink" Target="https://www.pinterest.com/stefbub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5.xml"/><Relationship Id="rId3" Type="http://schemas.openxmlformats.org/officeDocument/2006/relationships/image" Target="../media/image8.png"/><Relationship Id="rId4" Type="http://schemas.openxmlformats.org/officeDocument/2006/relationships/image" Target="../media/image11.png"/><Relationship Id="rId9" Type="http://schemas.openxmlformats.org/officeDocument/2006/relationships/hyperlink" Target="https://www.facebook.com/pages/Stefbubs-Classsroom/347424748778763" TargetMode="External"/><Relationship Id="rId15" Type="http://schemas.openxmlformats.org/officeDocument/2006/relationships/hyperlink" Target="http://www.teacherspayteachers.com/Product/Rotational-Geometry-and-Snowflakes-Investigation-523603" TargetMode="External"/><Relationship Id="rId14" Type="http://schemas.openxmlformats.org/officeDocument/2006/relationships/hyperlink" Target="http://www.dafont.com/" TargetMode="External"/><Relationship Id="rId17" Type="http://schemas.openxmlformats.org/officeDocument/2006/relationships/hyperlink" Target="http://www.teacherspayteachers.com/Product/Flip-Book-Transformation-Project-755052" TargetMode="External"/><Relationship Id="rId16" Type="http://schemas.openxmlformats.org/officeDocument/2006/relationships/image" Target="../media/image15.jpg"/><Relationship Id="rId5" Type="http://schemas.openxmlformats.org/officeDocument/2006/relationships/hyperlink" Target="http://www.teacherspayteachers.com/store/stefbub" TargetMode="External"/><Relationship Id="rId19" Type="http://schemas.openxmlformats.org/officeDocument/2006/relationships/hyperlink" Target="https://www.teacherspayteachers.com/Product/Build-Your-Own-Bundle-2273335" TargetMode="External"/><Relationship Id="rId6" Type="http://schemas.openxmlformats.org/officeDocument/2006/relationships/hyperlink" Target="http://stefbubsclassroom.weebly.com/blog" TargetMode="External"/><Relationship Id="rId18" Type="http://schemas.openxmlformats.org/officeDocument/2006/relationships/image" Target="../media/image14.jpg"/><Relationship Id="rId7" Type="http://schemas.openxmlformats.org/officeDocument/2006/relationships/hyperlink" Target="http://stefbubsclassroom.weebly.com/blog" TargetMode="External"/><Relationship Id="rId8" Type="http://schemas.openxmlformats.org/officeDocument/2006/relationships/hyperlink" Target="mailto:stefbub1@gmail.com" TargetMode="Externa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 rot="-5400000">
            <a:off x="1217483" y="-1271271"/>
            <a:ext cx="6912237" cy="93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/>
          <p:nvPr/>
        </p:nvSpPr>
        <p:spPr>
          <a:xfrm>
            <a:off x="1241744" y="1010841"/>
            <a:ext cx="6581457" cy="24622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6600" u="none" cap="none" strike="noStrike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Flip Book</a:t>
            </a:r>
          </a:p>
          <a:p>
            <a:pPr indent="0" lvl="0" marL="0" marR="0" rtl="0" algn="ctr">
              <a:spcBef>
                <a:spcPts val="0"/>
              </a:spcBef>
              <a:buSzPct val="25000"/>
              <a:buNone/>
            </a:pPr>
            <a:r>
              <a:rPr b="1" i="0" lang="en-US" sz="4400" u="none" cap="none" strike="noStrike">
                <a:solidFill>
                  <a:srgbClr val="7030A0"/>
                </a:solidFill>
                <a:latin typeface="Caveat"/>
                <a:ea typeface="Caveat"/>
                <a:cs typeface="Caveat"/>
                <a:sym typeface="Caveat"/>
              </a:rPr>
              <a:t>Transformation Project </a:t>
            </a:r>
          </a:p>
        </p:txBody>
      </p:sp>
      <p:pic>
        <p:nvPicPr>
          <p:cNvPr descr="https://scontent-a-lga.xx.fbcdn.net/hphotos-xfa1/v/t1.0-9/10157379_347425588778679_3824643061415706930_n.jpg?oh=2208016317efca713a78254d5b475cc9&amp;oe=5501935D" id="92" name="Shape 92">
            <a:hlinkClick r:id="rId5"/>
          </p:cNvPr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9886" y="5562601"/>
            <a:ext cx="1326514" cy="1123951"/>
          </a:xfrm>
          <a:prstGeom prst="rect">
            <a:avLst/>
          </a:prstGeom>
          <a:noFill/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</p:pic>
      <p:pic>
        <p:nvPicPr>
          <p:cNvPr descr="Image result for flip book clip art" id="93" name="Shape 93">
            <a:hlinkClick r:id="rId7"/>
          </p:cNvPr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 rot="-247219">
            <a:off x="4417748" y="3836074"/>
            <a:ext cx="3347657" cy="2189927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Shape 94"/>
          <p:cNvSpPr txBox="1"/>
          <p:nvPr/>
        </p:nvSpPr>
        <p:spPr>
          <a:xfrm>
            <a:off x="1851343" y="3482876"/>
            <a:ext cx="2949256" cy="230832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285750" lvl="0" marL="285750" marR="0" rtl="0" algn="l">
              <a:spcBef>
                <a:spcPts val="0"/>
              </a:spcBef>
              <a:buClr>
                <a:srgbClr val="CC0066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Rotation</a:t>
            </a:r>
          </a:p>
          <a:p>
            <a:pPr indent="-285750" lvl="0" marL="285750" marR="0" rtl="0" algn="l">
              <a:spcBef>
                <a:spcPts val="0"/>
              </a:spcBef>
              <a:buClr>
                <a:srgbClr val="CC0066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Translation</a:t>
            </a:r>
          </a:p>
          <a:p>
            <a:pPr indent="-285750" lvl="0" marL="285750" marR="0" rtl="0" algn="l">
              <a:spcBef>
                <a:spcPts val="0"/>
              </a:spcBef>
              <a:buClr>
                <a:srgbClr val="CC0066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Reflection</a:t>
            </a:r>
          </a:p>
          <a:p>
            <a:pPr indent="-285750" lvl="0" marL="285750" marR="0" rtl="0" algn="l">
              <a:spcBef>
                <a:spcPts val="0"/>
              </a:spcBef>
              <a:buClr>
                <a:srgbClr val="CC0066"/>
              </a:buClr>
              <a:buSzPct val="100000"/>
              <a:buFont typeface="Arial"/>
              <a:buChar char="•"/>
            </a:pPr>
            <a:r>
              <a:rPr b="1" i="0" lang="en-US" sz="3600" u="none" cap="none" strike="noStrike">
                <a:solidFill>
                  <a:srgbClr val="CC0066"/>
                </a:solidFill>
                <a:latin typeface="Calibri"/>
                <a:ea typeface="Calibri"/>
                <a:cs typeface="Calibri"/>
                <a:sym typeface="Calibri"/>
              </a:rPr>
              <a:t>Dilation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9" name="Shape 159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160" name="Shape 160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61" name="Shape 161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62" name="Shape 162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63" name="Shape 163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164" name="Shape 164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65" name="Shape 165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0" name="Shape 170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171" name="Shape 17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72" name="Shape 172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73" name="Shape 173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74" name="Shape 174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175" name="Shape 175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76" name="Shape 176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77" name="Shape 177"/>
          <p:cNvSpPr/>
          <p:nvPr/>
        </p:nvSpPr>
        <p:spPr>
          <a:xfrm>
            <a:off x="533400" y="4419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2" name="Shape 182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183" name="Shape 18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84" name="Shape 184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85" name="Shape 185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86" name="Shape 186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187" name="Shape 187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8" name="Shape 188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9" name="Shape 189"/>
          <p:cNvSpPr/>
          <p:nvPr/>
        </p:nvSpPr>
        <p:spPr>
          <a:xfrm>
            <a:off x="1066800" y="37338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" name="Shape 194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195" name="Shape 19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96" name="Shape 196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97" name="Shape 197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198" name="Shape 198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199" name="Shape 199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00" name="Shape 200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1" name="Shape 201"/>
          <p:cNvSpPr/>
          <p:nvPr/>
        </p:nvSpPr>
        <p:spPr>
          <a:xfrm>
            <a:off x="1600200" y="31242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6" name="Shape 206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07" name="Shape 20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08" name="Shape 208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09" name="Shape 209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10" name="Shape 210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11" name="Shape 211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12" name="Shape 212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3" name="Shape 213"/>
          <p:cNvSpPr/>
          <p:nvPr/>
        </p:nvSpPr>
        <p:spPr>
          <a:xfrm>
            <a:off x="1981200" y="24384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7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" name="Shape 218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19" name="Shape 2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20" name="Shape 220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21" name="Shape 221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22" name="Shape 222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23" name="Shape 223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24" name="Shape 224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5" name="Shape 225"/>
          <p:cNvSpPr/>
          <p:nvPr/>
        </p:nvSpPr>
        <p:spPr>
          <a:xfrm>
            <a:off x="2819400" y="2514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0" name="Shape 230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31" name="Shape 23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32" name="Shape 232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33" name="Shape 233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34" name="Shape 234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35" name="Shape 235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36" name="Shape 236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37" name="Shape 237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Shape 242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43" name="Shape 24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44" name="Shape 244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45" name="Shape 245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46" name="Shape 246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47" name="Shape 247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48" name="Shape 248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49" name="Shape 249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0" name="Shape 250"/>
          <p:cNvSpPr/>
          <p:nvPr/>
        </p:nvSpPr>
        <p:spPr>
          <a:xfrm>
            <a:off x="8001000" y="49530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5" name="Shape 255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56" name="Shape 256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57" name="Shape 257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58" name="Shape 258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59" name="Shape 259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60" name="Shape 260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61" name="Shape 261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62" name="Shape 262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3" name="Shape 263"/>
          <p:cNvSpPr/>
          <p:nvPr/>
        </p:nvSpPr>
        <p:spPr>
          <a:xfrm>
            <a:off x="7391400" y="4419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8" name="Shape 268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69" name="Shape 26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70" name="Shape 270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71" name="Shape 271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72" name="Shape 272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73" name="Shape 273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74" name="Shape 274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75" name="Shape 275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6" name="Shape 276"/>
          <p:cNvSpPr/>
          <p:nvPr/>
        </p:nvSpPr>
        <p:spPr>
          <a:xfrm>
            <a:off x="6781800" y="38100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Shape 100"/>
          <p:cNvSpPr txBox="1"/>
          <p:nvPr>
            <p:ph type="title"/>
          </p:nvPr>
        </p:nvSpPr>
        <p:spPr>
          <a:xfrm>
            <a:off x="726510" y="76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FLIP BOOK PROJECT</a:t>
            </a:r>
            <a:br>
              <a:rPr b="0" i="0" lang="en-US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1" i="0" lang="en-US" sz="2000" u="none" cap="none" strike="noStrike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DUE: </a:t>
            </a:r>
            <a:r>
              <a:rPr b="1" lang="en-US" sz="2000">
                <a:solidFill>
                  <a:srgbClr val="FF0000"/>
                </a:solidFill>
              </a:rPr>
              <a:t>Friday, September 8th</a:t>
            </a:r>
          </a:p>
        </p:txBody>
      </p:sp>
      <p:sp>
        <p:nvSpPr>
          <p:cNvPr id="101" name="Shape 101"/>
          <p:cNvSpPr txBox="1"/>
          <p:nvPr>
            <p:ph idx="1" type="body"/>
          </p:nvPr>
        </p:nvSpPr>
        <p:spPr>
          <a:xfrm>
            <a:off x="93900" y="990600"/>
            <a:ext cx="8956200" cy="5867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-342900" lvl="0" marL="342900" marR="0" rtl="0" algn="l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Flip books are something that dates back many years ago.  Modern day animation is based on the flip book concept.  A flip book is essentially a book that has still frames on each page.  As you flip the pages of the book, the image moves.  We will be creating a book on </a:t>
            </a:r>
            <a:r>
              <a:rPr lang="en-US" sz="1600"/>
              <a:t>Google Slides</a:t>
            </a: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to help us learn about transformations.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68750"/>
              <a:buFont typeface="Arial"/>
              <a:buNone/>
            </a:pPr>
            <a:r>
              <a:rPr lang="en-US" sz="1600" u="sng"/>
              <a:t>Flip Book Instructions</a:t>
            </a:r>
            <a:r>
              <a:rPr lang="en-US" sz="1600"/>
              <a:t>: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1600"/>
              <a:t>Create Cover Page with including your names.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1600"/>
              <a:t>Obtain graph template from my website. </a:t>
            </a:r>
          </a:p>
          <a:p>
            <a:pPr indent="-330200" lvl="0" marL="457200" rtl="0">
              <a:lnSpc>
                <a:spcPct val="115000"/>
              </a:lnSpc>
              <a:spcBef>
                <a:spcPts val="0"/>
              </a:spcBef>
              <a:buSzPct val="100000"/>
              <a:buFont typeface="Calibri"/>
            </a:pPr>
            <a:r>
              <a:rPr lang="en-US" sz="1600"/>
              <a:t>When you are ready to move to the next slide, right click current slide and select duplicate.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600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Requirements: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Cover page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Narrative or storyline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Image/scene to make your narrative come to life!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Make your image move. Choose a row or column from movement chart (next slide). However, </a:t>
            </a:r>
            <a:r>
              <a:rPr b="1" i="1" lang="en-US" sz="1600">
                <a:solidFill>
                  <a:srgbClr val="000000"/>
                </a:solidFill>
              </a:rPr>
              <a:t>one additional movement must be a dilation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-US" sz="1600">
                <a:solidFill>
                  <a:srgbClr val="000000"/>
                </a:solidFill>
              </a:rPr>
              <a:t>Choose a starting point on your image and track the movement of it using algebraic notation</a:t>
            </a:r>
          </a:p>
          <a:p>
            <a:pPr indent="-330200" lvl="0" marL="4572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rgbClr val="FF0000"/>
              </a:buClr>
              <a:buSzPct val="100000"/>
            </a:pPr>
            <a:r>
              <a:rPr b="1" lang="en-US" sz="1600">
                <a:solidFill>
                  <a:srgbClr val="FF0000"/>
                </a:solidFill>
              </a:rPr>
              <a:t>You must have a minimum of 10 slides</a:t>
            </a:r>
          </a:p>
          <a:p>
            <a:pPr indent="0" lvl="0" marL="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None/>
            </a:pPr>
            <a:r>
              <a:t/>
            </a:r>
            <a:endParaRPr b="1" sz="1425"/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1" i="0" lang="en-US" sz="1425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285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>
              <a:highlight>
                <a:srgbClr val="00FF00"/>
              </a:highlight>
            </a:endParaRPr>
          </a:p>
          <a:p>
            <a:pPr indent="-342900" lvl="0" marL="342900" marR="0" rtl="0" algn="l">
              <a:lnSpc>
                <a:spcPct val="80000"/>
              </a:lnSpc>
              <a:spcBef>
                <a:spcPts val="304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-US" sz="152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</a:p>
          <a:p>
            <a:pPr indent="-342900" lvl="0" marL="342900" marR="0" rtl="0" algn="l">
              <a:lnSpc>
                <a:spcPct val="80000"/>
              </a:lnSpc>
              <a:spcBef>
                <a:spcPts val="304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52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MCj03512250000[1]" id="102" name="Shape 10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rot="999815">
            <a:off x="2314021" y="167977"/>
            <a:ext cx="762936" cy="8386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1" name="Shape 281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82" name="Shape 282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83" name="Shape 283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84" name="Shape 284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85" name="Shape 285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86" name="Shape 286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287" name="Shape 287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88" name="Shape 288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Shape 289"/>
          <p:cNvSpPr/>
          <p:nvPr/>
        </p:nvSpPr>
        <p:spPr>
          <a:xfrm>
            <a:off x="6324600" y="31242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3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4" name="Shape 294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295" name="Shape 29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296" name="Shape 296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297" name="Shape 297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298" name="Shape 298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299" name="Shape 299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00" name="Shape 300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01" name="Shape 301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Shape 302"/>
          <p:cNvSpPr/>
          <p:nvPr/>
        </p:nvSpPr>
        <p:spPr>
          <a:xfrm>
            <a:off x="5715000" y="24384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6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" name="Shape 307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08" name="Shape 30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09" name="Shape 309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10" name="Shape 310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11" name="Shape 311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12" name="Shape 312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13" name="Shape 313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14" name="Shape 314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5" name="Shape 315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Shape 320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21" name="Shape 32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22" name="Shape 322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23" name="Shape 323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24" name="Shape 324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25" name="Shape 325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26" name="Shape 326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27" name="Shape 327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Shape 328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Shape 329"/>
          <p:cNvSpPr/>
          <p:nvPr/>
        </p:nvSpPr>
        <p:spPr>
          <a:xfrm rot="-2053909">
            <a:off x="876299" y="3695700"/>
            <a:ext cx="838199" cy="2590800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3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4" name="Shape 334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35" name="Shape 33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36" name="Shape 336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37" name="Shape 337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38" name="Shape 338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39" name="Shape 339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0" name="Shape 340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41" name="Shape 341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2" name="Shape 342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3" name="Shape 343"/>
          <p:cNvSpPr/>
          <p:nvPr/>
        </p:nvSpPr>
        <p:spPr>
          <a:xfrm rot="-3306489">
            <a:off x="1485900" y="3543299"/>
            <a:ext cx="838200" cy="2590800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7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8" name="Shape 348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49" name="Shape 34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50" name="Shape 350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51" name="Shape 351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52" name="Shape 352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53" name="Shape 353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54" name="Shape 354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55" name="Shape 355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Shape 356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7" name="Shape 357"/>
          <p:cNvSpPr/>
          <p:nvPr/>
        </p:nvSpPr>
        <p:spPr>
          <a:xfrm rot="-4196675">
            <a:off x="2019300" y="3314699"/>
            <a:ext cx="838200" cy="2590800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2" name="Shape 362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63" name="Shape 3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64" name="Shape 364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65" name="Shape 365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66" name="Shape 366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67" name="Shape 367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68" name="Shape 368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69" name="Shape 369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0" name="Shape 370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1" name="Shape 371"/>
          <p:cNvSpPr/>
          <p:nvPr/>
        </p:nvSpPr>
        <p:spPr>
          <a:xfrm rot="-5095001">
            <a:off x="2400299" y="3314700"/>
            <a:ext cx="838199" cy="2590800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6" name="Shape 376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77" name="Shape 377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78" name="Shape 378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79" name="Shape 379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80" name="Shape 380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81" name="Shape 381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82" name="Shape 382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83" name="Shape 383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Shape 384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Shape 385"/>
          <p:cNvSpPr/>
          <p:nvPr/>
        </p:nvSpPr>
        <p:spPr>
          <a:xfrm rot="-5902452">
            <a:off x="2781299" y="3238500"/>
            <a:ext cx="838199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0" name="Shape 390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391" name="Shape 39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392" name="Shape 392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393" name="Shape 393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394" name="Shape 394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395" name="Shape 395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Shape 396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397" name="Shape 397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Shape 398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Shape 399"/>
          <p:cNvSpPr/>
          <p:nvPr/>
        </p:nvSpPr>
        <p:spPr>
          <a:xfrm rot="-5902452">
            <a:off x="3314699" y="3162300"/>
            <a:ext cx="838199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" name="Shape 404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05" name="Shape 405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06" name="Shape 406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07" name="Shape 407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08" name="Shape 408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09" name="Shape 409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10" name="Shape 410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11" name="Shape 411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2" name="Shape 412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3" name="Shape 413"/>
          <p:cNvSpPr/>
          <p:nvPr/>
        </p:nvSpPr>
        <p:spPr>
          <a:xfrm rot="-5902452">
            <a:off x="4076699" y="2933700"/>
            <a:ext cx="838199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Shape 108"/>
          <p:cNvSpPr txBox="1"/>
          <p:nvPr>
            <p:ph type="title"/>
          </p:nvPr>
        </p:nvSpPr>
        <p:spPr>
          <a:xfrm>
            <a:off x="457200" y="76200"/>
            <a:ext cx="8229600" cy="48736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1" i="0" lang="en-US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Movement Chart</a:t>
            </a:r>
          </a:p>
        </p:txBody>
      </p:sp>
      <p:sp>
        <p:nvSpPr>
          <p:cNvPr id="109" name="Shape 109"/>
          <p:cNvSpPr/>
          <p:nvPr/>
        </p:nvSpPr>
        <p:spPr>
          <a:xfrm>
            <a:off x="457200" y="533400"/>
            <a:ext cx="74676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Tahoma"/>
              <a:buNone/>
            </a:pPr>
            <a:r>
              <a:rPr b="0" i="1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Your image must move in at least 4 ways.  To decide how your image is going to move, choose a row</a:t>
            </a:r>
            <a:r>
              <a:rPr i="1" lang="en-US" sz="1200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or column</a:t>
            </a:r>
            <a:r>
              <a:rPr b="0" i="1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from the chart below.  </a:t>
            </a:r>
            <a:r>
              <a:rPr b="1" i="1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CIRCLE IT.</a:t>
            </a:r>
            <a:r>
              <a:rPr b="0" i="1" lang="en-US" sz="1200" u="none" cap="none" strike="noStrike">
                <a:solidFill>
                  <a:schemeClr val="dk1"/>
                </a:solidFill>
                <a:latin typeface="Tahoma"/>
                <a:ea typeface="Tahoma"/>
                <a:cs typeface="Tahoma"/>
                <a:sym typeface="Tahoma"/>
              </a:rPr>
              <a:t>  Your movements will be those that you circled.  </a:t>
            </a:r>
          </a:p>
        </p:txBody>
      </p:sp>
      <p:graphicFrame>
        <p:nvGraphicFramePr>
          <p:cNvPr id="110" name="Shape 110"/>
          <p:cNvGraphicFramePr/>
          <p:nvPr/>
        </p:nvGraphicFramePr>
        <p:xfrm>
          <a:off x="1368550" y="12344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{9CB1308C-06B8-4A6C-84F7-1633B1D33A3E}</a:tableStyleId>
              </a:tblPr>
              <a:tblGrid>
                <a:gridCol w="1527950"/>
                <a:gridCol w="1527950"/>
                <a:gridCol w="1527950"/>
                <a:gridCol w="1527950"/>
              </a:tblGrid>
              <a:tr h="12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Rotation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(180 degrees about the origin)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x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 over y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 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x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Rotation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(180 degrees about the origin)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1284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Rotation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(180 degrees about the origin)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Rotation 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(90 degrees about the origin)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y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9633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sz="1600" u="none" cap="none" strike="noStrike"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y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Translation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</a:t>
                      </a:r>
                    </a:p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sz="1600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Over x axis</a:t>
                      </a:r>
                    </a:p>
                  </a:txBody>
                  <a:tcPr marT="0" marB="0" marR="68575" marL="68575" anchor="ctr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  <p:sp>
        <p:nvSpPr>
          <p:cNvPr id="111" name="Shape 111"/>
          <p:cNvSpPr/>
          <p:nvPr/>
        </p:nvSpPr>
        <p:spPr>
          <a:xfrm>
            <a:off x="914400" y="4419600"/>
            <a:ext cx="7315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Tahoma"/>
              <a:buNone/>
            </a:pPr>
            <a:r>
              <a:t/>
            </a:r>
            <a:endParaRPr b="0" i="0" sz="1800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8" name="Shape 418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19" name="Shape 419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20" name="Shape 420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21" name="Shape 421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22" name="Shape 422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23" name="Shape 423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24" name="Shape 424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25" name="Shape 425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6" name="Shape 426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7" name="Shape 427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2" name="Shape 432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33" name="Shape 43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34" name="Shape 434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35" name="Shape 435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36" name="Shape 436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37" name="Shape 437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38" name="Shape 438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39" name="Shape 439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0" name="Shape 440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Shape 441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2" name="Shape 442"/>
          <p:cNvSpPr/>
          <p:nvPr/>
        </p:nvSpPr>
        <p:spPr>
          <a:xfrm>
            <a:off x="4572000" y="3800475"/>
            <a:ext cx="365125" cy="490537"/>
          </a:xfrm>
          <a:custGeom>
            <a:pathLst>
              <a:path extrusionOk="0" h="120000" w="120000">
                <a:moveTo>
                  <a:pt x="0" y="34563"/>
                </a:moveTo>
                <a:cubicBezTo>
                  <a:pt x="15652" y="68737"/>
                  <a:pt x="24521" y="97864"/>
                  <a:pt x="66782" y="119223"/>
                </a:cubicBezTo>
                <a:cubicBezTo>
                  <a:pt x="77739" y="117669"/>
                  <a:pt x="92347" y="120000"/>
                  <a:pt x="100173" y="114174"/>
                </a:cubicBezTo>
                <a:cubicBezTo>
                  <a:pt x="110086" y="106796"/>
                  <a:pt x="109565" y="94368"/>
                  <a:pt x="113739" y="84271"/>
                </a:cubicBezTo>
                <a:cubicBezTo>
                  <a:pt x="115826" y="79223"/>
                  <a:pt x="120000" y="69514"/>
                  <a:pt x="120000" y="69514"/>
                </a:cubicBezTo>
                <a:cubicBezTo>
                  <a:pt x="116347" y="46601"/>
                  <a:pt x="106956" y="22912"/>
                  <a:pt x="106956" y="0"/>
                </a:cubicBezTo>
                <a:lnTo>
                  <a:pt x="0" y="3456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46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7" name="Shape 447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48" name="Shape 44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49" name="Shape 449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50" name="Shape 450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51" name="Shape 451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52" name="Shape 452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3" name="Shape 453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54" name="Shape 454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5" name="Shape 455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Shape 456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7" name="Shape 457"/>
          <p:cNvSpPr/>
          <p:nvPr/>
        </p:nvSpPr>
        <p:spPr>
          <a:xfrm>
            <a:off x="4572000" y="3733800"/>
            <a:ext cx="533399" cy="695325"/>
          </a:xfrm>
          <a:custGeom>
            <a:pathLst>
              <a:path extrusionOk="0" h="120000" w="120000">
                <a:moveTo>
                  <a:pt x="0" y="34563"/>
                </a:moveTo>
                <a:cubicBezTo>
                  <a:pt x="15652" y="68737"/>
                  <a:pt x="24521" y="97864"/>
                  <a:pt x="66782" y="119223"/>
                </a:cubicBezTo>
                <a:cubicBezTo>
                  <a:pt x="77739" y="117669"/>
                  <a:pt x="92347" y="120000"/>
                  <a:pt x="100173" y="114174"/>
                </a:cubicBezTo>
                <a:cubicBezTo>
                  <a:pt x="110086" y="106796"/>
                  <a:pt x="109565" y="94368"/>
                  <a:pt x="113739" y="84271"/>
                </a:cubicBezTo>
                <a:cubicBezTo>
                  <a:pt x="115826" y="79223"/>
                  <a:pt x="120000" y="69514"/>
                  <a:pt x="120000" y="69514"/>
                </a:cubicBezTo>
                <a:cubicBezTo>
                  <a:pt x="116347" y="46601"/>
                  <a:pt x="106956" y="22912"/>
                  <a:pt x="106956" y="0"/>
                </a:cubicBezTo>
                <a:lnTo>
                  <a:pt x="0" y="3456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2" name="Shape 462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63" name="Shape 463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64" name="Shape 464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65" name="Shape 465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66" name="Shape 466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67" name="Shape 467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8" name="Shape 468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69" name="Shape 469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Shape 470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1" name="Shape 471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2" name="Shape 472"/>
          <p:cNvSpPr/>
          <p:nvPr/>
        </p:nvSpPr>
        <p:spPr>
          <a:xfrm>
            <a:off x="4495800" y="3733800"/>
            <a:ext cx="762000" cy="838199"/>
          </a:xfrm>
          <a:custGeom>
            <a:pathLst>
              <a:path extrusionOk="0" h="120000" w="120000">
                <a:moveTo>
                  <a:pt x="0" y="34563"/>
                </a:moveTo>
                <a:cubicBezTo>
                  <a:pt x="15652" y="68737"/>
                  <a:pt x="24521" y="97864"/>
                  <a:pt x="66782" y="119223"/>
                </a:cubicBezTo>
                <a:cubicBezTo>
                  <a:pt x="77739" y="117669"/>
                  <a:pt x="92347" y="120000"/>
                  <a:pt x="100173" y="114174"/>
                </a:cubicBezTo>
                <a:cubicBezTo>
                  <a:pt x="110086" y="106796"/>
                  <a:pt x="109565" y="94368"/>
                  <a:pt x="113739" y="84271"/>
                </a:cubicBezTo>
                <a:cubicBezTo>
                  <a:pt x="115826" y="79223"/>
                  <a:pt x="120000" y="69514"/>
                  <a:pt x="120000" y="69514"/>
                </a:cubicBezTo>
                <a:cubicBezTo>
                  <a:pt x="116347" y="46601"/>
                  <a:pt x="106956" y="22912"/>
                  <a:pt x="106956" y="0"/>
                </a:cubicBezTo>
                <a:lnTo>
                  <a:pt x="0" y="3456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76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7" name="Shape 477"/>
          <p:cNvGrpSpPr/>
          <p:nvPr/>
        </p:nvGrpSpPr>
        <p:grpSpPr>
          <a:xfrm>
            <a:off x="0" y="0"/>
            <a:ext cx="9143999" cy="6858000"/>
            <a:chOff x="0" y="0"/>
            <a:chExt cx="5759" cy="4320"/>
          </a:xfrm>
        </p:grpSpPr>
        <p:pic>
          <p:nvPicPr>
            <p:cNvPr id="478" name="Shape 478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59" cy="4308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479" name="Shape 479"/>
            <p:cNvCxnSpPr/>
            <p:nvPr/>
          </p:nvCxnSpPr>
          <p:spPr>
            <a:xfrm>
              <a:off x="2928" y="0"/>
              <a:ext cx="0" cy="432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480" name="Shape 480"/>
            <p:cNvCxnSpPr/>
            <p:nvPr/>
          </p:nvCxnSpPr>
          <p:spPr>
            <a:xfrm>
              <a:off x="0" y="2160"/>
              <a:ext cx="5759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grpSp>
        <p:nvGrpSpPr>
          <p:cNvPr id="481" name="Shape 481"/>
          <p:cNvGrpSpPr/>
          <p:nvPr/>
        </p:nvGrpSpPr>
        <p:grpSpPr>
          <a:xfrm>
            <a:off x="2514600" y="1143000"/>
            <a:ext cx="3821113" cy="3759200"/>
            <a:chOff x="2111" y="1088"/>
            <a:chExt cx="2407" cy="2368"/>
          </a:xfrm>
        </p:grpSpPr>
        <p:sp>
          <p:nvSpPr>
            <p:cNvPr id="482" name="Shape 482"/>
            <p:cNvSpPr/>
            <p:nvPr/>
          </p:nvSpPr>
          <p:spPr>
            <a:xfrm>
              <a:off x="2111" y="1586"/>
              <a:ext cx="2407" cy="1869"/>
            </a:xfrm>
            <a:custGeom>
              <a:pathLst>
                <a:path extrusionOk="0" h="120000" w="120000">
                  <a:moveTo>
                    <a:pt x="54939" y="18105"/>
                  </a:moveTo>
                  <a:cubicBezTo>
                    <a:pt x="50652" y="17142"/>
                    <a:pt x="46464" y="15666"/>
                    <a:pt x="42176" y="14831"/>
                  </a:cubicBezTo>
                  <a:cubicBezTo>
                    <a:pt x="38288" y="13162"/>
                    <a:pt x="30062" y="12327"/>
                    <a:pt x="30062" y="12327"/>
                  </a:cubicBezTo>
                  <a:cubicBezTo>
                    <a:pt x="23780" y="12905"/>
                    <a:pt x="22434" y="12263"/>
                    <a:pt x="17897" y="13996"/>
                  </a:cubicBezTo>
                  <a:cubicBezTo>
                    <a:pt x="16601" y="14510"/>
                    <a:pt x="15355" y="15088"/>
                    <a:pt x="14108" y="15601"/>
                  </a:cubicBezTo>
                  <a:cubicBezTo>
                    <a:pt x="13460" y="15858"/>
                    <a:pt x="12164" y="16436"/>
                    <a:pt x="12164" y="16436"/>
                  </a:cubicBezTo>
                  <a:cubicBezTo>
                    <a:pt x="9173" y="20288"/>
                    <a:pt x="6929" y="22536"/>
                    <a:pt x="5135" y="27158"/>
                  </a:cubicBezTo>
                  <a:cubicBezTo>
                    <a:pt x="4536" y="30561"/>
                    <a:pt x="3838" y="33001"/>
                    <a:pt x="2592" y="36147"/>
                  </a:cubicBezTo>
                  <a:cubicBezTo>
                    <a:pt x="847" y="51685"/>
                    <a:pt x="0" y="70048"/>
                    <a:pt x="7079" y="83852"/>
                  </a:cubicBezTo>
                  <a:cubicBezTo>
                    <a:pt x="7926" y="85521"/>
                    <a:pt x="8674" y="87255"/>
                    <a:pt x="9621" y="88796"/>
                  </a:cubicBezTo>
                  <a:cubicBezTo>
                    <a:pt x="10469" y="90144"/>
                    <a:pt x="11416" y="91428"/>
                    <a:pt x="12164" y="92905"/>
                  </a:cubicBezTo>
                  <a:cubicBezTo>
                    <a:pt x="13809" y="96051"/>
                    <a:pt x="13859" y="99454"/>
                    <a:pt x="16651" y="101894"/>
                  </a:cubicBezTo>
                  <a:cubicBezTo>
                    <a:pt x="17947" y="102985"/>
                    <a:pt x="20490" y="105232"/>
                    <a:pt x="20490" y="105232"/>
                  </a:cubicBezTo>
                  <a:cubicBezTo>
                    <a:pt x="23032" y="110176"/>
                    <a:pt x="27120" y="112231"/>
                    <a:pt x="31308" y="114221"/>
                  </a:cubicBezTo>
                  <a:cubicBezTo>
                    <a:pt x="37590" y="117239"/>
                    <a:pt x="44520" y="118587"/>
                    <a:pt x="51100" y="120000"/>
                  </a:cubicBezTo>
                  <a:cubicBezTo>
                    <a:pt x="58130" y="119743"/>
                    <a:pt x="65159" y="119807"/>
                    <a:pt x="72139" y="119165"/>
                  </a:cubicBezTo>
                  <a:cubicBezTo>
                    <a:pt x="73884" y="118972"/>
                    <a:pt x="77274" y="117560"/>
                    <a:pt x="77274" y="117560"/>
                  </a:cubicBezTo>
                  <a:cubicBezTo>
                    <a:pt x="80365" y="114863"/>
                    <a:pt x="83905" y="114542"/>
                    <a:pt x="87494" y="113451"/>
                  </a:cubicBezTo>
                  <a:cubicBezTo>
                    <a:pt x="90236" y="111653"/>
                    <a:pt x="92829" y="111075"/>
                    <a:pt x="95770" y="110112"/>
                  </a:cubicBezTo>
                  <a:cubicBezTo>
                    <a:pt x="96618" y="109277"/>
                    <a:pt x="97415" y="108314"/>
                    <a:pt x="98313" y="107672"/>
                  </a:cubicBezTo>
                  <a:cubicBezTo>
                    <a:pt x="98911" y="107223"/>
                    <a:pt x="99709" y="107351"/>
                    <a:pt x="100257" y="106837"/>
                  </a:cubicBezTo>
                  <a:cubicBezTo>
                    <a:pt x="101005" y="106195"/>
                    <a:pt x="101454" y="105104"/>
                    <a:pt x="102152" y="104398"/>
                  </a:cubicBezTo>
                  <a:cubicBezTo>
                    <a:pt x="103348" y="103178"/>
                    <a:pt x="105990" y="101123"/>
                    <a:pt x="105990" y="101123"/>
                  </a:cubicBezTo>
                  <a:cubicBezTo>
                    <a:pt x="108134" y="96757"/>
                    <a:pt x="111674" y="91878"/>
                    <a:pt x="114914" y="88796"/>
                  </a:cubicBezTo>
                  <a:cubicBezTo>
                    <a:pt x="115363" y="87447"/>
                    <a:pt x="115662" y="85971"/>
                    <a:pt x="116211" y="84686"/>
                  </a:cubicBezTo>
                  <a:cubicBezTo>
                    <a:pt x="116709" y="83467"/>
                    <a:pt x="117606" y="82568"/>
                    <a:pt x="118105" y="81348"/>
                  </a:cubicBezTo>
                  <a:cubicBezTo>
                    <a:pt x="119501" y="77752"/>
                    <a:pt x="119601" y="72038"/>
                    <a:pt x="120000" y="68250"/>
                  </a:cubicBezTo>
                  <a:cubicBezTo>
                    <a:pt x="119800" y="59775"/>
                    <a:pt x="119750" y="51235"/>
                    <a:pt x="119401" y="42760"/>
                  </a:cubicBezTo>
                  <a:cubicBezTo>
                    <a:pt x="119152" y="37239"/>
                    <a:pt x="116011" y="33386"/>
                    <a:pt x="114266" y="28764"/>
                  </a:cubicBezTo>
                  <a:cubicBezTo>
                    <a:pt x="112970" y="25296"/>
                    <a:pt x="111624" y="23499"/>
                    <a:pt x="109829" y="20545"/>
                  </a:cubicBezTo>
                  <a:cubicBezTo>
                    <a:pt x="108433" y="18234"/>
                    <a:pt x="107885" y="14767"/>
                    <a:pt x="105990" y="13162"/>
                  </a:cubicBezTo>
                  <a:cubicBezTo>
                    <a:pt x="104694" y="12070"/>
                    <a:pt x="103348" y="11107"/>
                    <a:pt x="102152" y="9887"/>
                  </a:cubicBezTo>
                  <a:cubicBezTo>
                    <a:pt x="100606" y="8346"/>
                    <a:pt x="99360" y="6163"/>
                    <a:pt x="97665" y="4943"/>
                  </a:cubicBezTo>
                  <a:cubicBezTo>
                    <a:pt x="94225" y="2439"/>
                    <a:pt x="89339" y="1219"/>
                    <a:pt x="85550" y="0"/>
                  </a:cubicBezTo>
                  <a:cubicBezTo>
                    <a:pt x="79617" y="256"/>
                    <a:pt x="73635" y="128"/>
                    <a:pt x="67702" y="834"/>
                  </a:cubicBezTo>
                  <a:cubicBezTo>
                    <a:pt x="64761" y="1155"/>
                    <a:pt x="62667" y="3788"/>
                    <a:pt x="60024" y="4943"/>
                  </a:cubicBezTo>
                  <a:cubicBezTo>
                    <a:pt x="58080" y="6677"/>
                    <a:pt x="56335" y="6869"/>
                    <a:pt x="54291" y="8218"/>
                  </a:cubicBezTo>
                  <a:cubicBezTo>
                    <a:pt x="53593" y="8667"/>
                    <a:pt x="53095" y="9502"/>
                    <a:pt x="52397" y="9887"/>
                  </a:cubicBezTo>
                  <a:cubicBezTo>
                    <a:pt x="51150" y="10593"/>
                    <a:pt x="48558" y="11492"/>
                    <a:pt x="48558" y="11492"/>
                  </a:cubicBezTo>
                  <a:cubicBezTo>
                    <a:pt x="47910" y="12070"/>
                    <a:pt x="47312" y="12712"/>
                    <a:pt x="46614" y="13162"/>
                  </a:cubicBezTo>
                  <a:cubicBezTo>
                    <a:pt x="46015" y="13547"/>
                    <a:pt x="45267" y="13547"/>
                    <a:pt x="44719" y="13996"/>
                  </a:cubicBezTo>
                  <a:cubicBezTo>
                    <a:pt x="41678" y="16629"/>
                    <a:pt x="43971" y="16436"/>
                    <a:pt x="42176" y="16436"/>
                  </a:cubicBezTo>
                </a:path>
              </a:pathLst>
            </a:custGeom>
            <a:solidFill>
              <a:srgbClr val="FF9900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83" name="Shape 483"/>
            <p:cNvSpPr/>
            <p:nvPr/>
          </p:nvSpPr>
          <p:spPr>
            <a:xfrm>
              <a:off x="2937" y="1088"/>
              <a:ext cx="530" cy="729"/>
            </a:xfrm>
            <a:custGeom>
              <a:pathLst>
                <a:path extrusionOk="0" h="120000" w="120000">
                  <a:moveTo>
                    <a:pt x="1584" y="119999"/>
                  </a:moveTo>
                  <a:cubicBezTo>
                    <a:pt x="3396" y="100931"/>
                    <a:pt x="0" y="73808"/>
                    <a:pt x="16075" y="56876"/>
                  </a:cubicBezTo>
                  <a:cubicBezTo>
                    <a:pt x="21056" y="45863"/>
                    <a:pt x="31018" y="37643"/>
                    <a:pt x="42113" y="29424"/>
                  </a:cubicBezTo>
                  <a:cubicBezTo>
                    <a:pt x="46188" y="20876"/>
                    <a:pt x="50490" y="17424"/>
                    <a:pt x="62490" y="14794"/>
                  </a:cubicBezTo>
                  <a:cubicBezTo>
                    <a:pt x="72905" y="7068"/>
                    <a:pt x="85584" y="2630"/>
                    <a:pt x="100075" y="0"/>
                  </a:cubicBezTo>
                  <a:cubicBezTo>
                    <a:pt x="103924" y="4273"/>
                    <a:pt x="107773" y="8383"/>
                    <a:pt x="111622" y="12657"/>
                  </a:cubicBezTo>
                  <a:cubicBezTo>
                    <a:pt x="113660" y="14794"/>
                    <a:pt x="117509" y="18904"/>
                    <a:pt x="117509" y="18904"/>
                  </a:cubicBezTo>
                  <a:cubicBezTo>
                    <a:pt x="110943" y="33041"/>
                    <a:pt x="120000" y="19068"/>
                    <a:pt x="105962" y="27287"/>
                  </a:cubicBezTo>
                  <a:cubicBezTo>
                    <a:pt x="103245" y="28931"/>
                    <a:pt x="102792" y="32054"/>
                    <a:pt x="100075" y="33698"/>
                  </a:cubicBezTo>
                  <a:cubicBezTo>
                    <a:pt x="94867" y="36986"/>
                    <a:pt x="82641" y="42082"/>
                    <a:pt x="82641" y="42082"/>
                  </a:cubicBezTo>
                  <a:cubicBezTo>
                    <a:pt x="78566" y="51452"/>
                    <a:pt x="67245" y="59178"/>
                    <a:pt x="59547" y="67397"/>
                  </a:cubicBezTo>
                  <a:cubicBezTo>
                    <a:pt x="57509" y="69534"/>
                    <a:pt x="53660" y="73643"/>
                    <a:pt x="53660" y="73643"/>
                  </a:cubicBezTo>
                  <a:cubicBezTo>
                    <a:pt x="48226" y="86136"/>
                    <a:pt x="48000" y="93369"/>
                    <a:pt x="48000" y="107342"/>
                  </a:cubicBezTo>
                </a:path>
              </a:pathLst>
            </a:custGeom>
            <a:solidFill>
              <a:schemeClr val="folHlink"/>
            </a:solidFill>
            <a:ln cap="flat" cmpd="sng" w="9525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  <p:txBody>
            <a:bodyPr anchorCtr="0" anchor="t" bIns="45700" lIns="91425" rIns="91425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buNone/>
              </a:pPr>
              <a:r>
                <a:t/>
              </a:r>
              <a:endParaRPr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484" name="Shape 484"/>
          <p:cNvSpPr/>
          <p:nvPr/>
        </p:nvSpPr>
        <p:spPr>
          <a:xfrm>
            <a:off x="34290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5" name="Shape 485"/>
          <p:cNvSpPr/>
          <p:nvPr/>
        </p:nvSpPr>
        <p:spPr>
          <a:xfrm>
            <a:off x="4876800" y="2895600"/>
            <a:ext cx="533399" cy="457200"/>
          </a:xfrm>
          <a:prstGeom prst="triangle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6" name="Shape 486"/>
          <p:cNvSpPr/>
          <p:nvPr/>
        </p:nvSpPr>
        <p:spPr>
          <a:xfrm rot="-5902452">
            <a:off x="3770312" y="2668587"/>
            <a:ext cx="1371600" cy="2590799"/>
          </a:xfrm>
          <a:prstGeom prst="moon">
            <a:avLst>
              <a:gd fmla="val 50000" name="adj"/>
            </a:avLst>
          </a:prstGeom>
          <a:solidFill>
            <a:schemeClr val="lt1"/>
          </a:solidFill>
          <a:ln cap="flat" cmpd="sng" w="9525">
            <a:solidFill>
              <a:schemeClr val="dk1"/>
            </a:solidFill>
            <a:prstDash val="solid"/>
            <a:miter lim="800000"/>
            <a:headEnd len="med" w="med" type="none"/>
            <a:tailEnd len="med" w="med" type="none"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Shape 487"/>
          <p:cNvSpPr/>
          <p:nvPr/>
        </p:nvSpPr>
        <p:spPr>
          <a:xfrm>
            <a:off x="4724400" y="3581400"/>
            <a:ext cx="609599" cy="1447800"/>
          </a:xfrm>
          <a:custGeom>
            <a:pathLst>
              <a:path extrusionOk="0" h="120000" w="120000">
                <a:moveTo>
                  <a:pt x="0" y="34563"/>
                </a:moveTo>
                <a:cubicBezTo>
                  <a:pt x="15652" y="68737"/>
                  <a:pt x="24521" y="97864"/>
                  <a:pt x="66782" y="119223"/>
                </a:cubicBezTo>
                <a:cubicBezTo>
                  <a:pt x="77739" y="117669"/>
                  <a:pt x="92347" y="120000"/>
                  <a:pt x="100173" y="114174"/>
                </a:cubicBezTo>
                <a:cubicBezTo>
                  <a:pt x="110086" y="106796"/>
                  <a:pt x="109565" y="94368"/>
                  <a:pt x="113739" y="84271"/>
                </a:cubicBezTo>
                <a:cubicBezTo>
                  <a:pt x="115826" y="79223"/>
                  <a:pt x="120000" y="69514"/>
                  <a:pt x="120000" y="69514"/>
                </a:cubicBezTo>
                <a:cubicBezTo>
                  <a:pt x="116347" y="46601"/>
                  <a:pt x="106956" y="22912"/>
                  <a:pt x="106956" y="0"/>
                </a:cubicBezTo>
                <a:lnTo>
                  <a:pt x="0" y="34563"/>
                </a:lnTo>
                <a:close/>
              </a:path>
            </a:pathLst>
          </a:custGeom>
          <a:solidFill>
            <a:srgbClr val="FF0000"/>
          </a:solidFill>
          <a:ln cap="flat" cmpd="sng" w="9525">
            <a:solidFill>
              <a:schemeClr val="dk1"/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9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2" name="Shape 49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1852614"/>
            <a:ext cx="9144000" cy="52149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93" name="Shape 49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0" y="19050"/>
            <a:ext cx="9144000" cy="817880"/>
          </a:xfrm>
          <a:prstGeom prst="rect">
            <a:avLst/>
          </a:prstGeom>
          <a:noFill/>
          <a:ln>
            <a:noFill/>
          </a:ln>
        </p:spPr>
      </p:pic>
      <p:sp>
        <p:nvSpPr>
          <p:cNvPr id="494" name="Shape 494"/>
          <p:cNvSpPr/>
          <p:nvPr/>
        </p:nvSpPr>
        <p:spPr>
          <a:xfrm>
            <a:off x="1362075" y="890904"/>
            <a:ext cx="6486524" cy="806450"/>
          </a:xfrm>
          <a:prstGeom prst="flowChartAlternateProcess">
            <a:avLst/>
          </a:prstGeom>
          <a:solidFill>
            <a:srgbClr val="FFFFFF"/>
          </a:solidFill>
          <a:ln cap="flat" cmpd="sng" w="57150">
            <a:solidFill>
              <a:srgbClr val="4BACC6"/>
            </a:solidFill>
            <a:prstDash val="dash"/>
            <a:miter lim="800000"/>
            <a:headEnd len="med" w="med" type="none"/>
            <a:tailEnd len="med" w="med" type="none"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1" i="0" lang="en-US" sz="4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Credits &amp; Terms of use</a:t>
            </a:r>
          </a:p>
        </p:txBody>
      </p:sp>
      <p:sp>
        <p:nvSpPr>
          <p:cNvPr id="495" name="Shape 495"/>
          <p:cNvSpPr/>
          <p:nvPr/>
        </p:nvSpPr>
        <p:spPr>
          <a:xfrm>
            <a:off x="169223" y="2132942"/>
            <a:ext cx="2601514" cy="415421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rotWithShape="0" algn="ctr" dir="18900000" dist="107763">
              <a:srgbClr val="0070C0">
                <a:alpha val="49803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rgbClr val="365F91"/>
                </a:solidFill>
                <a:latin typeface="Arial"/>
                <a:ea typeface="Arial"/>
                <a:cs typeface="Arial"/>
                <a:sym typeface="Arial"/>
              </a:rPr>
              <a:t>Thank You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0" i="0" lang="en-US" sz="1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Thank you again for showing interest in my work!  Please let me know what you like and what I can do to improve this resource.  Remember, if you leave feedback at my </a:t>
            </a:r>
            <a:r>
              <a:rPr b="0" i="0" lang="en-US" sz="115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store</a:t>
            </a:r>
            <a:r>
              <a:rPr b="0" i="0" lang="en-US" sz="1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you can earn credits towards future purchases! This download is a single use license and provides you with personal and single classroom use of this product. If you choose to blog/Facebook/pin about using this product, I</a:t>
            </a:r>
            <a:r>
              <a:rPr b="1" i="0" lang="en-US" sz="1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b="0" i="0" lang="en-US" sz="115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would love to see it! Feel free to tag me or link back to the product. All pages of this document are copyrighted.</a:t>
            </a:r>
          </a:p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6" name="Shape 496"/>
          <p:cNvSpPr/>
          <p:nvPr/>
        </p:nvSpPr>
        <p:spPr>
          <a:xfrm>
            <a:off x="2957513" y="2057400"/>
            <a:ext cx="2943224" cy="4343399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rotWithShape="0" algn="ctr" dir="18900000" dist="107763">
              <a:srgbClr val="0070C0">
                <a:alpha val="49803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rgbClr val="B2A1C7"/>
                </a:solidFill>
                <a:latin typeface="Arial"/>
                <a:ea typeface="Arial"/>
                <a:cs typeface="Arial"/>
                <a:sym typeface="Arial"/>
              </a:rPr>
              <a:t>Let’s Connect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0" i="0" lang="en-US" sz="3600" u="none" cap="none" strike="noStrike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  <a:t>                  </a:t>
            </a: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2600" u="sng" cap="none" strike="noStrike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6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0" i="0" lang="en-US" sz="26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7"/>
              </a:rPr>
              <a:t>Blog</a:t>
            </a:r>
            <a:r>
              <a:rPr b="0" i="0" lang="en-US" sz="2600" u="none" cap="none" strike="noStrike">
                <a:solidFill>
                  <a:srgbClr val="B2A1C7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r>
              <a:rPr b="0" i="0" lang="en-US" sz="2600" u="none" cap="none" strike="noStrike">
                <a:solidFill>
                  <a:srgbClr val="B2A1C7"/>
                </a:solidFill>
                <a:latin typeface="Arial"/>
                <a:ea typeface="Arial"/>
                <a:cs typeface="Arial"/>
                <a:sym typeface="Arial"/>
              </a:rPr>
              <a:t>email: </a:t>
            </a:r>
            <a:r>
              <a:rPr b="0" i="0" lang="en-US" sz="2000" u="sng" cap="none" strike="noStrik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8"/>
              </a:rPr>
              <a:t>stefbub1@gmail.com</a:t>
            </a:r>
            <a:r>
              <a:rPr b="0" i="0" lang="en-US" sz="2000" u="none" cap="none" strike="noStrike">
                <a:solidFill>
                  <a:srgbClr val="B2A1C7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7" name="Shape 497"/>
          <p:cNvSpPr/>
          <p:nvPr/>
        </p:nvSpPr>
        <p:spPr>
          <a:xfrm>
            <a:off x="6157912" y="2072482"/>
            <a:ext cx="2728913" cy="4158182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rotWithShape="0" algn="ctr" dir="18900000" dist="107763">
              <a:srgbClr val="0070C0">
                <a:alpha val="49803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800" u="none" cap="none" strike="noStrike">
                <a:solidFill>
                  <a:srgbClr val="76923C"/>
                </a:solidFill>
                <a:latin typeface="Arial"/>
                <a:ea typeface="Arial"/>
                <a:cs typeface="Arial"/>
                <a:sym typeface="Arial"/>
              </a:rPr>
              <a:t>You Might Also Like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http://www.oru.se/Extern/Utbildning/Blivande_student/Introduktionen/facebook_icon.png" id="498" name="Shape 498">
            <a:hlinkClick r:id="rId9"/>
          </p:cNvPr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3124200" y="3565585"/>
            <a:ext cx="797346" cy="7880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99" name="Shape 499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4080033" y="3550678"/>
            <a:ext cx="808672" cy="8051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ttps://cdn0.iconfinder.com/data/icons/Pinterest/512/Pinterest_Favicon.png" id="500" name="Shape 500">
            <a:hlinkClick r:id="rId12"/>
          </p:cNvPr>
          <p:cNvPicPr preferRelativeResize="0"/>
          <p:nvPr/>
        </p:nvPicPr>
        <p:blipFill rotWithShape="1">
          <a:blip r:embed="rId13">
            <a:alphaModFix/>
          </a:blip>
          <a:srcRect b="0" l="0" r="0" t="0"/>
          <a:stretch/>
        </p:blipFill>
        <p:spPr>
          <a:xfrm>
            <a:off x="5020855" y="3584317"/>
            <a:ext cx="770345" cy="750569"/>
          </a:xfrm>
          <a:prstGeom prst="rect">
            <a:avLst/>
          </a:prstGeom>
          <a:noFill/>
          <a:ln>
            <a:noFill/>
          </a:ln>
        </p:spPr>
      </p:pic>
      <p:sp>
        <p:nvSpPr>
          <p:cNvPr id="501" name="Shape 501"/>
          <p:cNvSpPr/>
          <p:nvPr/>
        </p:nvSpPr>
        <p:spPr>
          <a:xfrm>
            <a:off x="838200" y="6470653"/>
            <a:ext cx="7467600" cy="407985"/>
          </a:xfrm>
          <a:prstGeom prst="roundRect">
            <a:avLst>
              <a:gd fmla="val 16667" name="adj"/>
            </a:avLst>
          </a:prstGeom>
          <a:solidFill>
            <a:srgbClr val="FFFFFF"/>
          </a:solidFill>
          <a:ln cap="flat" cmpd="sng" w="9525">
            <a:solidFill>
              <a:srgbClr val="000000"/>
            </a:solidFill>
            <a:prstDash val="solid"/>
            <a:miter lim="800000"/>
            <a:headEnd len="med" w="med" type="none"/>
            <a:tailEnd len="med" w="med" type="none"/>
          </a:ln>
          <a:effectLst>
            <a:outerShdw rotWithShape="0" algn="ctr" dir="18900000" dist="107763">
              <a:srgbClr val="0070C0">
                <a:alpha val="49803"/>
              </a:srgbClr>
            </a:outerShdw>
          </a:effectLst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b="0" i="0" lang="en-US" sz="2500" u="none" cap="none" strike="noStrike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  <a:t>Credits </a:t>
            </a:r>
            <a:r>
              <a:rPr b="0" i="0" lang="en-US" sz="1600" u="none" cap="none" strike="noStrik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Background: 3am Teacher, Fonts: </a:t>
            </a:r>
            <a:r>
              <a:rPr b="0" i="0" lang="en-US" sz="1600" u="sng" cap="none" strike="noStrike">
                <a:solidFill>
                  <a:schemeClr val="hlink"/>
                </a:solidFill>
                <a:latin typeface="Verdana"/>
                <a:ea typeface="Verdana"/>
                <a:cs typeface="Verdana"/>
                <a:sym typeface="Verdana"/>
                <a:hlinkClick r:id="rId14"/>
              </a:rPr>
              <a:t>www.dafont.com</a:t>
            </a:r>
            <a:r>
              <a:rPr b="0" i="0" lang="en-US" sz="16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, FunFonts </a:t>
            </a: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SzPct val="25000"/>
              <a:buNone/>
            </a:pPr>
            <a:br>
              <a:rPr b="0" i="0" lang="en-US" sz="3600" u="none" cap="none" strike="noStrike">
                <a:solidFill>
                  <a:srgbClr val="FF66CC"/>
                </a:solidFill>
                <a:latin typeface="Arial"/>
                <a:ea typeface="Arial"/>
                <a:cs typeface="Arial"/>
                <a:sym typeface="Arial"/>
              </a:rPr>
            </a:b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1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ctr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3600" u="none" cap="none" strike="noStrike">
              <a:solidFill>
                <a:srgbClr val="FF66CC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descr="Rotational Geometry and Snowflakes Investigation" id="502" name="Shape 502">
            <a:hlinkClick r:id="rId15"/>
          </p:cNvPr>
          <p:cNvPicPr preferRelativeResize="0"/>
          <p:nvPr/>
        </p:nvPicPr>
        <p:blipFill rotWithShape="1">
          <a:blip r:embed="rId16">
            <a:alphaModFix/>
          </a:blip>
          <a:srcRect b="0" l="0" r="0" t="0"/>
          <a:stretch/>
        </p:blipFill>
        <p:spPr>
          <a:xfrm>
            <a:off x="6324600" y="4533898"/>
            <a:ext cx="929428" cy="123296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Flip Book Transformation Project" id="503" name="Shape 503">
            <a:hlinkClick r:id="rId17"/>
          </p:cNvPr>
          <p:cNvPicPr preferRelativeResize="0"/>
          <p:nvPr/>
        </p:nvPicPr>
        <p:blipFill rotWithShape="1">
          <a:blip r:embed="rId18">
            <a:alphaModFix/>
          </a:blip>
          <a:srcRect b="0" l="0" r="0" t="0"/>
          <a:stretch/>
        </p:blipFill>
        <p:spPr>
          <a:xfrm>
            <a:off x="7391400" y="4662441"/>
            <a:ext cx="1295400" cy="975876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E:\TpT\Build Your Own Bundle.gif" id="504" name="Shape 504">
            <a:hlinkClick r:id="rId19"/>
          </p:cNvPr>
          <p:cNvPicPr preferRelativeResize="0"/>
          <p:nvPr/>
        </p:nvPicPr>
        <p:blipFill rotWithShape="1">
          <a:blip r:embed="rId20">
            <a:alphaModFix/>
          </a:blip>
          <a:srcRect b="0" l="0" r="0" t="0"/>
          <a:stretch/>
        </p:blipFill>
        <p:spPr>
          <a:xfrm>
            <a:off x="6324600" y="3230405"/>
            <a:ext cx="971550" cy="112545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Highly Effective Strategy for Teaching Right Triangles - FREEBIE!" id="505" name="Shape 505">
            <a:hlinkClick r:id="rId21"/>
          </p:cNvPr>
          <p:cNvPicPr preferRelativeResize="0"/>
          <p:nvPr/>
        </p:nvPicPr>
        <p:blipFill rotWithShape="1">
          <a:blip r:embed="rId22">
            <a:alphaModFix/>
          </a:blip>
          <a:srcRect b="0" l="0" r="0" t="0"/>
          <a:stretch/>
        </p:blipFill>
        <p:spPr>
          <a:xfrm>
            <a:off x="7391400" y="3330328"/>
            <a:ext cx="1371599" cy="1042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Shape 11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b="1" lang="en-US" sz="1800">
                <a:latin typeface="Tahoma"/>
                <a:ea typeface="Tahoma"/>
                <a:cs typeface="Tahoma"/>
                <a:sym typeface="Tahoma"/>
              </a:rPr>
              <a:t>Description of Movements</a:t>
            </a:r>
          </a:p>
          <a:p>
            <a:pPr lvl="0" rtl="0">
              <a:spcBef>
                <a:spcPts val="0"/>
              </a:spcBef>
              <a:buClr>
                <a:schemeClr val="dk1"/>
              </a:buClr>
              <a:buSzPct val="25000"/>
              <a:buFont typeface="Tahoma"/>
              <a:buNone/>
            </a:pPr>
            <a:r>
              <a:rPr b="1" i="1" lang="en-US" sz="1800">
                <a:latin typeface="Tahoma"/>
                <a:ea typeface="Tahoma"/>
                <a:cs typeface="Tahoma"/>
                <a:sym typeface="Tahoma"/>
              </a:rPr>
              <a:t>Here is an example of  a chart to record the algebraic notation of your movements</a:t>
            </a:r>
          </a:p>
        </p:txBody>
      </p:sp>
      <p:graphicFrame>
        <p:nvGraphicFramePr>
          <p:cNvPr id="118" name="Shape 118"/>
          <p:cNvGraphicFramePr/>
          <p:nvPr/>
        </p:nvGraphicFramePr>
        <p:xfrm>
          <a:off x="591325" y="168265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{9CB1308C-06B8-4A6C-84F7-1633B1D33A3E}</a:tableStyleId>
              </a:tblPr>
              <a:tblGrid>
                <a:gridCol w="842850"/>
                <a:gridCol w="898300"/>
                <a:gridCol w="781500"/>
                <a:gridCol w="763800"/>
                <a:gridCol w="2347350"/>
                <a:gridCol w="2099000"/>
              </a:tblGrid>
              <a:tr h="10595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Explain Location 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Original Point 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New Point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Actual Notation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Type of Transformation/Description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485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1-2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Tip of nose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(9, 3)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(10, 1)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(x, y) → (x + 1, y + 2)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Translation: right 1, up 2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2-3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Tip of nose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(10, 1)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(-10, 1)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(-x, y)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Tahoma"/>
                          <a:ea typeface="Tahoma"/>
                          <a:cs typeface="Tahoma"/>
                          <a:sym typeface="Tahoma"/>
                        </a:rPr>
                        <a:t>Reflection over y axis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3-4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Tip of nose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4-5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289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Slide 5-6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58750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b="1" lang="en-US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…etc…</a:t>
                      </a: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t/>
                      </a:r>
                      <a:endParaRPr u="none" cap="none" strike="noStrike"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0" marB="0" marR="62950" marL="62950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 txBox="1"/>
          <p:nvPr>
            <p:ph type="title"/>
          </p:nvPr>
        </p:nvSpPr>
        <p:spPr>
          <a:xfrm>
            <a:off x="347475" y="-164325"/>
            <a:ext cx="8229600" cy="1719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buClr>
                <a:schemeClr val="dk1"/>
              </a:buClr>
              <a:buSzPct val="25000"/>
              <a:buFont typeface="Calibri"/>
              <a:buNone/>
            </a:pPr>
            <a:r>
              <a:rPr b="0" i="0" lang="en-US" sz="3959" u="sng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Pacing for Project</a:t>
            </a:r>
          </a:p>
        </p:txBody>
      </p:sp>
      <p:graphicFrame>
        <p:nvGraphicFramePr>
          <p:cNvPr id="124" name="Shape 124"/>
          <p:cNvGraphicFramePr/>
          <p:nvPr/>
        </p:nvGraphicFramePr>
        <p:xfrm>
          <a:off x="842775" y="17632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{9CB1308C-06B8-4A6C-84F7-1633B1D33A3E}</a:tableStyleId>
              </a:tblPr>
              <a:tblGrid>
                <a:gridCol w="1478775"/>
                <a:gridCol w="5760225"/>
              </a:tblGrid>
              <a:tr h="8358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Friday 9/1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Tahoma"/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Complete Rough draft of story to be turned.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Tahoma"/>
                        <a:buChar char="❏"/>
                      </a:pPr>
                      <a:r>
                        <a:rPr i="1" lang="en-US" u="sng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Create Google Slides and Share with partner and me!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Font typeface="Tahoma"/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  <a:latin typeface="Tahoma"/>
                          <a:ea typeface="Tahoma"/>
                          <a:cs typeface="Tahoma"/>
                          <a:sym typeface="Tahoma"/>
                        </a:rPr>
                        <a:t>Create Cover Page (not included in slide count).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589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Tuesday 9/5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Create two slides including their algebraic notation.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Wednesday 9/6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Create two additional including their algebraic notation. [4/10 slides should be completed.]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034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Thursday 9/7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Create two additional including their algebraic notation. [6/10 slides should be completed.]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84972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Friday 9/8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Create last four slides including algebraic notation. [10/10 slides should be completed!]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Complete Partner Review. [Google Form found on website!]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Complete Narrative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Clr>
                          <a:schemeClr val="dk1"/>
                        </a:buClr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Prepare for Presentations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  <a:tr h="754775"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Monday 9/11</a:t>
                      </a: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  <a:tc>
                  <a:txBody>
                    <a:bodyPr>
                      <a:noAutofit/>
                    </a:bodyPr>
                    <a:lstStyle/>
                    <a:p>
                      <a:pPr indent="0" lvl="0" mar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SzPct val="25000"/>
                        <a:buNone/>
                      </a:pPr>
                      <a:r>
                        <a:rPr lang="en-US">
                          <a:latin typeface="Tahoma"/>
                          <a:ea typeface="Tahoma"/>
                          <a:cs typeface="Tahoma"/>
                          <a:sym typeface="Tahoma"/>
                        </a:rPr>
                        <a:t> </a:t>
                      </a:r>
                    </a:p>
                    <a:p>
                      <a:pPr indent="-228600" lvl="0" marL="457200" rtl="0">
                        <a:spcBef>
                          <a:spcPts val="0"/>
                        </a:spcBef>
                        <a:buFont typeface="Tahoma"/>
                        <a:buChar char="❏"/>
                      </a:pPr>
                      <a:r>
                        <a:rPr lang="en-US">
                          <a:solidFill>
                            <a:schemeClr val="dk1"/>
                          </a:solidFill>
                        </a:rPr>
                        <a:t>Presentation Day!</a:t>
                      </a:r>
                    </a:p>
                    <a:p>
                      <a:pPr lvl="0" marR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Tahoma"/>
                        <a:ea typeface="Tahoma"/>
                        <a:cs typeface="Tahoma"/>
                        <a:sym typeface="Tahoma"/>
                      </a:endParaRPr>
                    </a:p>
                  </a:txBody>
                  <a:tcPr marT="0" marB="0" marR="68575" marL="68575">
                    <a:lnL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L>
                    <a:lnR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R>
                    <a:lnT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T>
                    <a:lnB cap="flat" cmpd="sng" w="12700">
                      <a:solidFill>
                        <a:srgbClr val="000000"/>
                      </a:solidFill>
                      <a:prstDash val="solid"/>
                      <a:round/>
                      <a:headEnd len="med" w="med" type="none"/>
                      <a:tailEnd len="med" w="med" type="none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 txBox="1"/>
          <p:nvPr>
            <p:ph type="title"/>
          </p:nvPr>
        </p:nvSpPr>
        <p:spPr>
          <a:xfrm>
            <a:off x="457200" y="307549"/>
            <a:ext cx="8229600" cy="3831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 sz="3000"/>
              <a:t>Rubric</a:t>
            </a:r>
          </a:p>
        </p:txBody>
      </p:sp>
      <p:graphicFrame>
        <p:nvGraphicFramePr>
          <p:cNvPr id="131" name="Shape 131"/>
          <p:cNvGraphicFramePr/>
          <p:nvPr/>
        </p:nvGraphicFramePr>
        <p:xfrm>
          <a:off x="356600" y="95377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{A5778089-30B4-4F8C-88C8-DC46D59584F1}</a:tableStyleId>
              </a:tblPr>
              <a:tblGrid>
                <a:gridCol w="2480775"/>
                <a:gridCol w="3836100"/>
                <a:gridCol w="1054225"/>
                <a:gridCol w="1191300"/>
              </a:tblGrid>
              <a:tr h="744825"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 u="sng"/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 u="sng"/>
                        <a:t>Category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b="1" sz="1800" u="sng"/>
                    </a:p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 u="sng"/>
                        <a:t>Description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Points </a:t>
                      </a:r>
                      <a:r>
                        <a:rPr b="1" lang="en-US" sz="1800" u="sng"/>
                        <a:t>Earned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Possible </a:t>
                      </a:r>
                      <a:r>
                        <a:rPr b="1" lang="en-US" sz="1800" u="sng"/>
                        <a:t>Points</a:t>
                      </a:r>
                      <a:r>
                        <a:rPr b="1" lang="en-US" sz="1800"/>
                        <a:t> </a:t>
                      </a:r>
                    </a:p>
                  </a:txBody>
                  <a:tcPr marT="91425" marB="91425" marR="91425" marL="91425"/>
                </a:tc>
              </a:tr>
              <a:tr h="847875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Creativity/Originality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Contains a completed narrative that is at least 5 sentences long. The slides are colorful, related and representative of the narrative.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10</a:t>
                      </a:r>
                    </a:p>
                  </a:txBody>
                  <a:tcPr marT="91425" marB="91425" marR="91425" marL="91425"/>
                </a:tc>
              </a:tr>
              <a:tr h="52935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Movements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The four chosen movements are accurately represented on the slides. At least one dilation is accurately used.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18</a:t>
                      </a:r>
                    </a:p>
                  </a:txBody>
                  <a:tcPr marT="91425" marB="91425" marR="91425" marL="91425"/>
                </a:tc>
              </a:tr>
              <a:tr h="847875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Description of Movements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Contains accurate algebraic notations for each slide (i.e. you should have at least 9 algebraic notation descriptions)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54</a:t>
                      </a:r>
                    </a:p>
                  </a:txBody>
                  <a:tcPr marT="91425" marB="91425" marR="91425" marL="91425"/>
                </a:tc>
              </a:tr>
              <a:tr h="529350"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Student Role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Student contributed to project equally and completed assigned role.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15</a:t>
                      </a:r>
                    </a:p>
                  </a:txBody>
                  <a:tcPr marT="91425" marB="91425" marR="91425" marL="91425"/>
                </a:tc>
              </a:tr>
              <a:tr h="529350">
                <a:tc>
                  <a:txBody>
                    <a:bodyPr>
                      <a:noAutofit/>
                    </a:bodyPr>
                    <a:lstStyle/>
                    <a:p>
                      <a:pPr lvl="0" rt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Presentation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Clr>
                          <a:schemeClr val="dk1"/>
                        </a:buClr>
                        <a:buSzPct val="68750"/>
                        <a:buFont typeface="Arial"/>
                        <a:buNone/>
                      </a:pPr>
                      <a:r>
                        <a:rPr lang="en-US" sz="1600">
                          <a:solidFill>
                            <a:schemeClr val="dk1"/>
                          </a:solidFill>
                        </a:rPr>
                        <a:t>Showcased Project.</a:t>
                      </a:r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lang="en-US" sz="1800"/>
                        <a:t>3</a:t>
                      </a:r>
                    </a:p>
                  </a:txBody>
                  <a:tcPr marT="91425" marB="91425" marR="91425" marL="91425"/>
                </a:tc>
              </a:tr>
              <a:tr h="447125">
                <a:tc>
                  <a:txBody>
                    <a:bodyPr>
                      <a:noAutofit/>
                    </a:bodyPr>
                    <a:lstStyle/>
                    <a:p>
                      <a:pPr lvl="0">
                        <a:spcBef>
                          <a:spcPts val="0"/>
                        </a:spcBef>
                        <a:buNone/>
                      </a:pPr>
                      <a:r>
                        <a:t/>
                      </a:r>
                      <a:endParaRPr sz="1800"/>
                    </a:p>
                  </a:txBody>
                  <a:tcPr marT="91425" marB="91425" marR="91425" marL="91425"/>
                </a:tc>
                <a:tc>
                  <a:txBody>
                    <a:bodyPr>
                      <a:noAutofit/>
                    </a:bodyPr>
                    <a:lstStyle/>
                    <a:p>
                      <a:pPr lvl="0" algn="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Total</a:t>
                      </a:r>
                    </a:p>
                  </a:txBody>
                  <a:tcPr marT="91425" marB="91425" marR="91425" marL="91425"/>
                </a:tc>
                <a:tc gridSpan="2">
                  <a:txBody>
                    <a:bodyPr>
                      <a:noAutofit/>
                    </a:bodyPr>
                    <a:lstStyle/>
                    <a:p>
                      <a:pPr lvl="0" rtl="0" algn="ctr">
                        <a:spcBef>
                          <a:spcPts val="0"/>
                        </a:spcBef>
                        <a:buNone/>
                      </a:pPr>
                      <a:r>
                        <a:rPr b="1" lang="en-US" sz="1800"/>
                        <a:t>_____/</a:t>
                      </a:r>
                      <a:r>
                        <a:rPr b="1" lang="en-US" sz="1800"/>
                        <a:t>100</a:t>
                      </a:r>
                    </a:p>
                  </a:txBody>
                  <a:tcPr marT="91425" marB="91425" marR="91425" marL="91425"/>
                </a:tc>
                <a:tc hMerge="1"/>
              </a:tr>
            </a:tbl>
          </a:graphicData>
        </a:graphic>
      </p:graphicFrame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Student Roles</a:t>
            </a:r>
          </a:p>
        </p:txBody>
      </p:sp>
      <p:sp>
        <p:nvSpPr>
          <p:cNvPr id="138" name="Shape 138"/>
          <p:cNvSpPr txBox="1"/>
          <p:nvPr>
            <p:ph idx="1" type="body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lang="en-US" sz="2400">
                <a:latin typeface="Arial"/>
                <a:ea typeface="Arial"/>
                <a:cs typeface="Arial"/>
                <a:sym typeface="Arial"/>
              </a:rPr>
              <a:t>For this project you will be working with an assigned partner. Work with your partner to decide who will take each role.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-US" sz="2400" u="sng">
                <a:latin typeface="Arial"/>
                <a:ea typeface="Arial"/>
                <a:cs typeface="Arial"/>
                <a:sym typeface="Arial"/>
              </a:rPr>
              <a:t>The Narrator: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 Responsible for typing your storyline and completing 5 slides.</a:t>
            </a: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t/>
            </a:r>
            <a:endParaRPr sz="2400">
              <a:latin typeface="Arial"/>
              <a:ea typeface="Arial"/>
              <a:cs typeface="Arial"/>
              <a:sym typeface="Arial"/>
            </a:endParaRPr>
          </a:p>
          <a:p>
            <a:pPr indent="-69850" lvl="0" marL="0" rtl="0">
              <a:lnSpc>
                <a:spcPct val="115000"/>
              </a:lnSpc>
              <a:spcBef>
                <a:spcPts val="0"/>
              </a:spcBef>
              <a:buClr>
                <a:schemeClr val="dk1"/>
              </a:buClr>
              <a:buSzPct val="45833"/>
              <a:buFont typeface="Arial"/>
              <a:buNone/>
            </a:pPr>
            <a:r>
              <a:rPr i="1" lang="en-US" sz="2400" u="sng">
                <a:latin typeface="Arial"/>
                <a:ea typeface="Arial"/>
                <a:cs typeface="Arial"/>
                <a:sym typeface="Arial"/>
              </a:rPr>
              <a:t>The Organizer:</a:t>
            </a:r>
            <a:r>
              <a:rPr i="1" lang="en-US" sz="2400"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400">
                <a:latin typeface="Arial"/>
                <a:ea typeface="Arial"/>
                <a:cs typeface="Arial"/>
                <a:sym typeface="Arial"/>
              </a:rPr>
              <a:t>Responsible for contacting teacher for questions, sharing documents, and completing 5 slides.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Groups</a:t>
            </a:r>
          </a:p>
        </p:txBody>
      </p:sp>
      <p:sp>
        <p:nvSpPr>
          <p:cNvPr id="145" name="Shape 145"/>
          <p:cNvSpPr txBox="1"/>
          <p:nvPr>
            <p:ph idx="1" type="body"/>
          </p:nvPr>
        </p:nvSpPr>
        <p:spPr>
          <a:xfrm>
            <a:off x="457200" y="1600201"/>
            <a:ext cx="8229600" cy="45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Shape 150"/>
          <p:cNvGrpSpPr/>
          <p:nvPr/>
        </p:nvGrpSpPr>
        <p:grpSpPr>
          <a:xfrm>
            <a:off x="-85725" y="0"/>
            <a:ext cx="9048750" cy="6762738"/>
            <a:chOff x="0" y="0"/>
            <a:chExt cx="5700" cy="4259"/>
          </a:xfrm>
        </p:grpSpPr>
        <p:pic>
          <p:nvPicPr>
            <p:cNvPr id="151" name="Shape 151"/>
            <p:cNvPicPr preferRelativeResize="0"/>
            <p:nvPr/>
          </p:nvPicPr>
          <p:blipFill rotWithShape="1">
            <a:blip r:embed="rId3">
              <a:alphaModFix/>
            </a:blip>
            <a:srcRect b="0" l="0" r="0" t="0"/>
            <a:stretch/>
          </p:blipFill>
          <p:spPr>
            <a:xfrm>
              <a:off x="0" y="0"/>
              <a:ext cx="5700" cy="4200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52" name="Shape 152"/>
            <p:cNvCxnSpPr/>
            <p:nvPr/>
          </p:nvCxnSpPr>
          <p:spPr>
            <a:xfrm>
              <a:off x="2988" y="59"/>
              <a:ext cx="0" cy="420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153" name="Shape 153"/>
            <p:cNvCxnSpPr/>
            <p:nvPr/>
          </p:nvCxnSpPr>
          <p:spPr>
            <a:xfrm>
              <a:off x="0" y="2130"/>
              <a:ext cx="5700" cy="0"/>
            </a:xfrm>
            <a:prstGeom prst="straightConnector1">
              <a:avLst/>
            </a:prstGeom>
            <a:noFill/>
            <a:ln cap="flat" cmpd="sng" w="76200">
              <a:solidFill>
                <a:schemeClr val="dk1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sp>
        <p:nvSpPr>
          <p:cNvPr id="154" name="Shape 154"/>
          <p:cNvSpPr txBox="1"/>
          <p:nvPr/>
        </p:nvSpPr>
        <p:spPr>
          <a:xfrm>
            <a:off x="648450" y="624850"/>
            <a:ext cx="2231100" cy="109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b="1" lang="en-US" sz="3000">
                <a:solidFill>
                  <a:srgbClr val="FF0000"/>
                </a:solidFill>
              </a:rPr>
              <a:t>Student Example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